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33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331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89" r:id="rId38"/>
    <p:sldId id="390" r:id="rId39"/>
    <p:sldId id="291" r:id="rId40"/>
    <p:sldId id="292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28" r:id="rId51"/>
    <p:sldId id="333" r:id="rId52"/>
    <p:sldId id="304" r:id="rId53"/>
    <p:sldId id="305" r:id="rId54"/>
    <p:sldId id="306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9" r:id="rId75"/>
    <p:sldId id="330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6" r:id="rId85"/>
    <p:sldId id="342" r:id="rId86"/>
    <p:sldId id="347" r:id="rId87"/>
    <p:sldId id="343" r:id="rId88"/>
    <p:sldId id="344" r:id="rId89"/>
    <p:sldId id="345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8A24340-B319-40C5-B46C-C63AFF9847F3}">
          <p14:sldIdLst>
            <p14:sldId id="256"/>
          </p14:sldIdLst>
        </p14:section>
        <p14:section name="Depth First Search" id="{551EC8EE-AA60-4B66-8266-DEE68C495FE0}">
          <p14:sldIdLst>
            <p14:sldId id="257"/>
            <p14:sldId id="332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</p14:sldIdLst>
        </p14:section>
        <p14:section name="Breadth First Search" id="{2435542C-2468-4DF1-820C-19E52335AD1B}">
          <p14:sldIdLst>
            <p14:sldId id="331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89"/>
            <p14:sldId id="390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Shortest path problem" id="{6CC948B9-AE82-4D6A-942B-B2386CC8F932}">
          <p14:sldIdLst>
            <p14:sldId id="328"/>
            <p14:sldId id="333"/>
          </p14:sldIdLst>
        </p14:section>
        <p14:section name="connected components" id="{BA9568B5-2778-45F7-8A2E-DD9DAFD057DD}">
          <p14:sldIdLst>
            <p14:sldId id="304"/>
            <p14:sldId id="305"/>
            <p14:sldId id="306"/>
            <p14:sldId id="308"/>
            <p14:sldId id="309"/>
          </p14:sldIdLst>
        </p14:section>
        <p14:section name="topological sort" id="{598994ED-E623-4530-9231-83A5BE7952F8}">
          <p14:sldIdLst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</p14:sldIdLst>
        </p14:section>
        <p14:section name="SSSP on DAG" id="{39354D0C-4247-4BE0-9A4D-A41674A1E4B3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6"/>
            <p14:sldId id="342"/>
            <p14:sldId id="347"/>
            <p14:sldId id="343"/>
            <p14:sldId id="344"/>
            <p14:sldId id="345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  <p14:section name="negative cycles" id="{F695844F-CD4C-493B-9535-F466B31CA926}">
          <p14:sldIdLst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ELSE" id="{24E19AE9-5151-452A-A958-59DBA2ED5CD5}">
          <p14:sldIdLst>
            <p14:sldId id="387"/>
          </p14:sldIdLst>
        </p14:section>
        <p14:section name="References" id="{66553B8D-5CE3-419D-8075-FABDFB1B7231}">
          <p14:sldIdLst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3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39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8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9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7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83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6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7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5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1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4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E3D9-DF04-45A2-95A6-2D7F37583A5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63E34-6192-4752-A282-F592A785B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5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sv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sv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fiset/Algorithms/tree/master/src/main/java/com/williamfiset/algorithms/graphtheor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acktracking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en.wikipedia.org/wiki/Tree_(data_structure)#Terminolog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raph_(data_structure)" TargetMode="External"/><Relationship Id="rId5" Type="http://schemas.openxmlformats.org/officeDocument/2006/relationships/hyperlink" Target="https://en.wikipedia.org/wiki/Tree_data_structure" TargetMode="External"/><Relationship Id="rId10" Type="http://schemas.openxmlformats.org/officeDocument/2006/relationships/hyperlink" Target="https://en.wikipedia.org/wiki/Maze_solving_algorithm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Charles_Pierre_Tr%C3%A9mau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ee_data_structure" TargetMode="External"/><Relationship Id="rId7" Type="http://schemas.openxmlformats.org/officeDocument/2006/relationships/image" Target="../media/image50.svg"/><Relationship Id="rId2" Type="http://schemas.openxmlformats.org/officeDocument/2006/relationships/hyperlink" Target="https://en.wikipedia.org/wiki/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en.wikipedia.org/wiki/Tree_(data_structure)#Terminology" TargetMode="External"/><Relationship Id="rId4" Type="http://schemas.openxmlformats.org/officeDocument/2006/relationships/hyperlink" Target="https://en.wikipedia.org/wiki/Graph_(data_structure)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lossary_of_graph_theory_terms#supergraph" TargetMode="External"/><Relationship Id="rId3" Type="http://schemas.openxmlformats.org/officeDocument/2006/relationships/hyperlink" Target="https://en.wikipedia.org/wiki/Undirected_graph" TargetMode="External"/><Relationship Id="rId7" Type="http://schemas.openxmlformats.org/officeDocument/2006/relationships/hyperlink" Target="https://en.wikipedia.org/wiki/Path_(graph_theory)" TargetMode="External"/><Relationship Id="rId12" Type="http://schemas.openxmlformats.org/officeDocument/2006/relationships/image" Target="../media/image102.svg"/><Relationship Id="rId2" Type="http://schemas.openxmlformats.org/officeDocument/2006/relationships/hyperlink" Target="https://en.wikipedia.org/wiki/Graph_the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nnected_graph" TargetMode="External"/><Relationship Id="rId11" Type="http://schemas.openxmlformats.org/officeDocument/2006/relationships/image" Target="../media/image101.png"/><Relationship Id="rId5" Type="http://schemas.openxmlformats.org/officeDocument/2006/relationships/hyperlink" Target="https://en.wikipedia.org/wiki/Vertex_(graph_theory)" TargetMode="External"/><Relationship Id="rId10" Type="http://schemas.openxmlformats.org/officeDocument/2006/relationships/image" Target="../media/image100.svg"/><Relationship Id="rId4" Type="http://schemas.openxmlformats.org/officeDocument/2006/relationships/hyperlink" Target="https://en.wikipedia.org/wiki/Subgraph_(graph_theory)" TargetMode="External"/><Relationship Id="rId9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hyperlink" Target="https://en.wikipedia.org/wiki/Vertex_(graph_theory)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otal_order" TargetMode="Externa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hyperlink" Target="https://en.wikipedia.org/wiki/Computer_scienc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16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7" Type="http://schemas.openxmlformats.org/officeDocument/2006/relationships/hyperlink" Target="https://en.wikipedia.org/wiki/Vertex_(graph_theory)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otal_order" TargetMode="Externa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hyperlink" Target="https://en.wikipedia.org/wiki/Computer_scie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7" Type="http://schemas.openxmlformats.org/officeDocument/2006/relationships/hyperlink" Target="https://en.wikipedia.org/wiki/Vertex_(graph_theory)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otal_order" TargetMode="Externa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hyperlink" Target="https://en.wikipedia.org/wiki/Computer_scienc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hyperlink" Target="https://en.wikipedia.org/wiki/Vertex_(graph_theory)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otal_order" TargetMode="External"/><Relationship Id="rId5" Type="http://schemas.openxmlformats.org/officeDocument/2006/relationships/hyperlink" Target="https://en.wikipedia.org/wiki/Directed_graph" TargetMode="External"/><Relationship Id="rId4" Type="http://schemas.openxmlformats.org/officeDocument/2006/relationships/hyperlink" Target="https://en.wikipedia.org/wiki/Computer_scien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24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26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28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30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32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34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36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38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40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42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44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7" Type="http://schemas.openxmlformats.org/officeDocument/2006/relationships/image" Target="../media/image146.svg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sv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svg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sv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svg"/><Relationship Id="rId4" Type="http://schemas.openxmlformats.org/officeDocument/2006/relationships/image" Target="../media/image1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svg"/><Relationship Id="rId4" Type="http://schemas.openxmlformats.org/officeDocument/2006/relationships/image" Target="../media/image1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svg"/><Relationship Id="rId4" Type="http://schemas.openxmlformats.org/officeDocument/2006/relationships/image" Target="../media/image20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svg"/><Relationship Id="rId4" Type="http://schemas.openxmlformats.org/officeDocument/2006/relationships/image" Target="../media/image2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BDBAE-57EC-4975-A4AE-AA801A7CD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845" y="4256775"/>
            <a:ext cx="6858000" cy="844419"/>
          </a:xfrm>
        </p:spPr>
        <p:txBody>
          <a:bodyPr>
            <a:normAutofit/>
          </a:bodyPr>
          <a:lstStyle/>
          <a:p>
            <a:r>
              <a:rPr lang="en-US" altLang="zh-CN" sz="4950" b="1" dirty="0">
                <a:solidFill>
                  <a:srgbClr val="FF0000"/>
                </a:solidFill>
              </a:rPr>
              <a:t>Graph Search Algorithms</a:t>
            </a:r>
            <a:endParaRPr lang="zh-CN" altLang="en-US" sz="4950" b="1" dirty="0">
              <a:solidFill>
                <a:srgbClr val="FF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8144E-0071-47AB-B95F-F86BC0E61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5104" y="5186479"/>
            <a:ext cx="2031741" cy="32858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Tang Anke</a:t>
            </a:r>
            <a:endParaRPr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CB2A21C-C803-484E-A696-83B2D74E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288" y="247190"/>
            <a:ext cx="457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4D45212-A4D6-42F5-B79C-106F4E82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>
            <a:off x="4376057" y="4497355"/>
            <a:ext cx="1184990" cy="735046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21633A5-1D81-486F-A36E-45B6655A3F5F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F9899-37DE-4AD5-B745-030B7A0760A3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04308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739865-1203-4E7D-9A1F-B1C8D0F7F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9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92B65A9-3CE6-4383-B32B-4DF504D73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6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3E67179-C1AF-43A1-8FFB-DCFB754C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8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F3F9059-D6AA-40B8-B527-A86464C7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108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C2EE4F1-FA89-4D41-91E9-26A10A241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9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73CCB3D-99C9-4448-8F31-55246334A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94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F115F3F-220E-4B03-9D7B-5CB85B537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9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E9D0724-6472-4A3B-B525-D06EFDD3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5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9B44120-0B42-4CC9-ABED-FAB92F38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52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67EDCC21-9D4A-41B3-B3F1-A2CF139A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CDC2173B-357E-4468-9228-A7B78BAE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 flipV="1">
            <a:off x="3862873" y="4460033"/>
            <a:ext cx="149292" cy="699796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FFBEA1B-BDBF-4561-8790-21691A2F502B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70844A-40A5-4D79-BF33-5EABCDEEAB1B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3939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FDE53F6-9344-4A98-9245-18EA9AC45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184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C546F48-2D38-4A8B-948A-177953FD1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86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C6B9406-829C-4D77-9C16-E850C4F8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32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DBFB715-FBCE-475A-BDA8-053B9AD98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09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61505BE-BB72-44F0-A24C-C29E05A2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384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9E11EAF-969E-4C5C-8FE3-88FD4D05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68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1960AE5-C566-4510-AB05-2439F85F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7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7F16E3B-CA17-4E87-851B-B0B0932B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24B413A-0365-4DFC-8DF6-6F4D87E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71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008BF6C-40B5-48E6-8335-77AB460D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9DD0026-D16D-40A0-8D5D-1ACDAF70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 flipV="1">
            <a:off x="3601616" y="2239347"/>
            <a:ext cx="326573" cy="165151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6E85866-A808-47B8-BB24-E44D46D7A729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EE0832-318E-4C6D-92DC-39334A052F20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5 6 8 7 2 1 4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90294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28C53D0-8D49-4015-83F8-FFB02556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27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ED52582-D06C-4D7A-9904-3E6E3E54E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946FAFE-E6F3-48FE-9A46-45D5A3EB4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87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FC41B46-FB5C-49F2-95EE-A643C0567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3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3F6628B-336F-42CC-B667-A72FDDE0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317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6D7A787-E3A8-4A23-B385-CF2194807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4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798A088-6E1D-4608-85D1-8DD51A2C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98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7189743-4415-48B2-B02E-4EB10C3B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903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5CAE8D2-7486-45F4-9744-8E6D1C93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537" y="1690689"/>
            <a:ext cx="7400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39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255152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Dijkstra algorithm</a:t>
            </a:r>
            <a:br>
              <a:rPr lang="en-US" altLang="zh-CN" b="1" dirty="0">
                <a:solidFill>
                  <a:schemeClr val="accent2"/>
                </a:solidFill>
              </a:rPr>
            </a:br>
            <a:r>
              <a:rPr lang="en-US" altLang="zh-CN" b="1" dirty="0">
                <a:solidFill>
                  <a:schemeClr val="accent2"/>
                </a:solidFill>
              </a:rPr>
              <a:t>Bellman-Ford Algorithm</a:t>
            </a:r>
            <a:br>
              <a:rPr lang="en-US" altLang="zh-CN" b="1" dirty="0">
                <a:solidFill>
                  <a:schemeClr val="accent2"/>
                </a:solidFill>
              </a:rPr>
            </a:br>
            <a:r>
              <a:rPr lang="en-US" altLang="zh-CN" b="1" dirty="0">
                <a:solidFill>
                  <a:schemeClr val="accent2"/>
                </a:solidFill>
              </a:rPr>
              <a:t>Floyd-</a:t>
            </a:r>
            <a:r>
              <a:rPr lang="en-US" altLang="zh-CN" b="1" dirty="0" err="1">
                <a:solidFill>
                  <a:schemeClr val="accent2"/>
                </a:solidFill>
              </a:rPr>
              <a:t>Warshall</a:t>
            </a:r>
            <a:r>
              <a:rPr lang="en-US" altLang="zh-CN" b="1" dirty="0">
                <a:solidFill>
                  <a:schemeClr val="accent2"/>
                </a:solidFill>
              </a:rPr>
              <a:t> algorithm</a:t>
            </a:r>
            <a:br>
              <a:rPr lang="en-US" altLang="zh-CN" b="1" dirty="0">
                <a:solidFill>
                  <a:schemeClr val="accent2"/>
                </a:solidFill>
              </a:rPr>
            </a:br>
            <a:r>
              <a:rPr lang="en-US" altLang="zh-CN" b="1" dirty="0">
                <a:solidFill>
                  <a:schemeClr val="accent2"/>
                </a:solidFill>
              </a:rPr>
              <a:t>…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CFE2C5-3ED7-45D6-99B0-AE809D3D72AE}"/>
              </a:ext>
            </a:extLst>
          </p:cNvPr>
          <p:cNvSpPr txBox="1"/>
          <p:nvPr/>
        </p:nvSpPr>
        <p:spPr>
          <a:xfrm>
            <a:off x="2912218" y="3620278"/>
            <a:ext cx="5603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/>
              <a:t>The basic DFS and BFS algorithm is the building block of some more complicated algorithms.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456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DC3AE0C-B308-4CFA-8851-9CA3795F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>
            <a:off x="3648271" y="2206689"/>
            <a:ext cx="289247" cy="1609531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3BBA938-E0CA-42F5-A24E-1FA95E37BCE7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7A85DE-7A98-4429-A1C6-66E5D37B0B3E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218819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References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BFCCD6-14BF-403F-A0BE-52248B99EE71}"/>
              </a:ext>
            </a:extLst>
          </p:cNvPr>
          <p:cNvSpPr/>
          <p:nvPr/>
        </p:nvSpPr>
        <p:spPr>
          <a:xfrm>
            <a:off x="628651" y="1690689"/>
            <a:ext cx="7886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hlinkClick r:id="rId2"/>
              </a:rPr>
              <a:t>https://github.com/williamfiset/Algorithms/tree/master/src/main/java/com/williamfiset/algorithms/graphtheory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54736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D6A4B07-78F8-4955-9A60-FB0D2FC37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>
            <a:off x="3023118" y="4394718"/>
            <a:ext cx="671806" cy="140892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CD54856-6AA6-4719-9FD9-460D3D0F81B2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6D18BE-9470-44DE-A0C6-F84CFDA8135D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5 6 8 7 2 1 3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341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CE183D9-4A15-44B0-BBCC-B804F010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 flipV="1">
            <a:off x="2183364" y="5701004"/>
            <a:ext cx="541177" cy="35456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1492333-031E-415F-B859-4F91D61E06D2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228E3-AA99-4173-90D9-41002B935E38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5 6 8 7 2 1 3 9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9767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3A48E22-C008-4133-A7ED-E833873BE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>
            <a:off x="2258011" y="5710336"/>
            <a:ext cx="429205" cy="28924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BAF3C92-45C8-44DA-BB6C-A8E7F4E6D323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6BB516-5AF1-448B-8CD2-CBB280DC07F6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5 6 8 7 2 1 3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810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49FE83D0-4AC0-4B45-9262-6BE814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V="1">
            <a:off x="3172411" y="4413380"/>
            <a:ext cx="709124" cy="1530221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03C55B8-CBE5-4E79-A1BE-8F4B23A6F660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9F05C9-CAD2-4B8B-A7E3-234922CCA77C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5 6 8 7 2 1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0877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D8D66E9-9660-4D9B-86C9-70F9D4D6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>
            <a:off x="4068150" y="4451320"/>
            <a:ext cx="130626" cy="70850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F8CDBB5-B81D-4C32-969E-B8CDD77F098F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1C4DA7-C282-434A-B4AA-220F90DEE460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9992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A048323-069B-44F7-A11C-BA11E115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9068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V="1">
            <a:off x="4572000" y="4749282"/>
            <a:ext cx="1091682" cy="700414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A985065-6957-4F0A-9B6C-AC640852E3F1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592A5D-77FB-4012-9E9C-136668898E41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0455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E747928-CC61-4E2A-81EB-83354AB0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8467" y="3503366"/>
            <a:ext cx="3446883" cy="29895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6DD8F8-8EA4-430B-B512-7D680B6A41A5}"/>
              </a:ext>
            </a:extLst>
          </p:cNvPr>
          <p:cNvSpPr/>
          <p:nvPr/>
        </p:nvSpPr>
        <p:spPr>
          <a:xfrm>
            <a:off x="628650" y="1690689"/>
            <a:ext cx="7886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Depth-first search</a:t>
            </a:r>
            <a:r>
              <a:rPr lang="en-US" altLang="zh-CN" dirty="0">
                <a:latin typeface="Arial" panose="020B0604020202020204" pitchFamily="34" charset="0"/>
              </a:rPr>
              <a:t> (</a:t>
            </a:r>
            <a:r>
              <a:rPr lang="en-US" altLang="zh-CN" b="1" dirty="0">
                <a:latin typeface="Arial" panose="020B0604020202020204" pitchFamily="34" charset="0"/>
              </a:rPr>
              <a:t>DFS</a:t>
            </a:r>
            <a:r>
              <a:rPr lang="en-US" altLang="zh-CN" dirty="0">
                <a:latin typeface="Arial" panose="020B0604020202020204" pitchFamily="34" charset="0"/>
              </a:rPr>
              <a:t>) is an </a:t>
            </a:r>
            <a:r>
              <a:rPr lang="en-US" altLang="zh-CN" dirty="0">
                <a:latin typeface="Arial" panose="020B0604020202020204" pitchFamily="34" charset="0"/>
                <a:hlinkClick r:id="rId4" tooltip="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</a:t>
            </a:r>
            <a:r>
              <a:rPr lang="en-US" altLang="zh-CN" dirty="0">
                <a:latin typeface="Arial" panose="020B0604020202020204" pitchFamily="34" charset="0"/>
              </a:rPr>
              <a:t> for traversing or searching </a:t>
            </a:r>
            <a:r>
              <a:rPr lang="en-US" altLang="zh-CN" dirty="0">
                <a:latin typeface="Arial" panose="020B0604020202020204" pitchFamily="34" charset="0"/>
                <a:hlinkClick r:id="rId5" tooltip="Tree data stru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</a:t>
            </a:r>
            <a:r>
              <a:rPr lang="en-US" altLang="zh-CN" dirty="0">
                <a:latin typeface="Arial" panose="020B0604020202020204" pitchFamily="34" charset="0"/>
              </a:rPr>
              <a:t> or </a:t>
            </a:r>
            <a:r>
              <a:rPr lang="en-US" altLang="zh-CN" dirty="0">
                <a:latin typeface="Arial" panose="020B0604020202020204" pitchFamily="34" charset="0"/>
                <a:hlinkClick r:id="rId6" tooltip="Graph (data structu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</a:t>
            </a:r>
            <a:r>
              <a:rPr lang="en-US" altLang="zh-CN" dirty="0">
                <a:latin typeface="Arial" panose="020B0604020202020204" pitchFamily="34" charset="0"/>
              </a:rPr>
              <a:t> data structures. The algorithm starts at the </a:t>
            </a:r>
            <a:r>
              <a:rPr lang="en-US" altLang="zh-CN" dirty="0">
                <a:latin typeface="Arial" panose="020B0604020202020204" pitchFamily="34" charset="0"/>
                <a:hlinkClick r:id="rId7" tooltip="Tree (data structu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root node</a:t>
            </a:r>
            <a:r>
              <a:rPr lang="en-US" altLang="zh-CN" dirty="0">
                <a:latin typeface="Arial" panose="020B0604020202020204" pitchFamily="34" charset="0"/>
              </a:rPr>
              <a:t> (selecting some arbitrary node as the root node in the case of a graph) and explores as far as possible along each branch before </a:t>
            </a:r>
            <a:r>
              <a:rPr lang="en-US" altLang="zh-CN" dirty="0">
                <a:latin typeface="Arial" panose="020B0604020202020204" pitchFamily="34" charset="0"/>
                <a:hlinkClick r:id="rId8" tooltip="Backtrac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backtracking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A version of depth-first search was investigated in the 19th century by French mathematician </a:t>
            </a:r>
            <a:r>
              <a:rPr lang="en-US" altLang="zh-CN" dirty="0">
                <a:latin typeface="Arial" panose="020B0604020202020204" pitchFamily="34" charset="0"/>
                <a:hlinkClick r:id="rId9" tooltip="Charles Pierre Trémau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Charles Pierre Trémaux</a:t>
            </a:r>
            <a:r>
              <a:rPr lang="en-US" altLang="zh-CN" dirty="0">
                <a:latin typeface="Arial" panose="020B0604020202020204" pitchFamily="34" charset="0"/>
              </a:rPr>
              <a:t> as a strategy for </a:t>
            </a:r>
            <a:r>
              <a:rPr lang="en-US" altLang="zh-CN" dirty="0">
                <a:latin typeface="Arial" panose="020B0604020202020204" pitchFamily="34" charset="0"/>
                <a:hlinkClick r:id="rId10" tooltip="Maze solving 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solving mazes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1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7A31156-0349-4503-9C33-4DEBDEED3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 flipV="1">
            <a:off x="5346442" y="2951162"/>
            <a:ext cx="466530" cy="118229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06A186B-BC15-4E35-B25C-CCEEC82A2E76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5E5A2F-69AD-4305-8E3B-4189602C62F8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2190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ACFFB9DD-C983-4437-B352-7F02B0A6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>
            <a:off x="3312367" y="2705877"/>
            <a:ext cx="1530221" cy="13062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079DDD0-802D-438E-9B46-DB7D95528817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EF1C2E-8E72-4712-8C06-D42603F957FA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9220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174A9A41-7592-4946-8045-1F172F5B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>
            <a:cxnSpLocks/>
          </p:cNvCxnSpPr>
          <p:nvPr/>
        </p:nvCxnSpPr>
        <p:spPr>
          <a:xfrm flipH="1">
            <a:off x="1399592" y="2951162"/>
            <a:ext cx="1371601" cy="72509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C64C059-D64B-45E7-8ABD-558E9C5EB683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A7DDFE-3D1D-438E-9434-B0480D342132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7018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8AE8D9A-7758-4057-A7DE-3F51A73D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A41C15-CFAD-40E5-A506-B8593FE7649E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58C136-2005-48C0-848F-BC2B44986B8F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106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9D048DC-FF0F-4ECC-95ED-27F1AE8A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762" y="1718682"/>
            <a:ext cx="5324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1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674EB4-470E-49EC-A361-E6B24A34AAD6}"/>
              </a:ext>
            </a:extLst>
          </p:cNvPr>
          <p:cNvSpPr/>
          <p:nvPr/>
        </p:nvSpPr>
        <p:spPr>
          <a:xfrm>
            <a:off x="628650" y="1690689"/>
            <a:ext cx="7886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Breadth-first search</a:t>
            </a:r>
            <a:r>
              <a:rPr lang="en-US" altLang="zh-CN" dirty="0">
                <a:latin typeface="Arial" panose="020B0604020202020204" pitchFamily="34" charset="0"/>
              </a:rPr>
              <a:t> (</a:t>
            </a:r>
            <a:r>
              <a:rPr lang="en-US" altLang="zh-CN" b="1" dirty="0">
                <a:latin typeface="Arial" panose="020B0604020202020204" pitchFamily="34" charset="0"/>
              </a:rPr>
              <a:t>BFS</a:t>
            </a:r>
            <a:r>
              <a:rPr lang="en-US" altLang="zh-CN" dirty="0">
                <a:latin typeface="Arial" panose="020B0604020202020204" pitchFamily="34" charset="0"/>
              </a:rPr>
              <a:t>) is an </a:t>
            </a:r>
            <a:r>
              <a:rPr lang="en-US" altLang="zh-CN" dirty="0">
                <a:latin typeface="Arial" panose="020B0604020202020204" pitchFamily="34" charset="0"/>
                <a:hlinkClick r:id="rId2" tooltip="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</a:t>
            </a:r>
            <a:r>
              <a:rPr lang="en-US" altLang="zh-CN" dirty="0">
                <a:latin typeface="Arial" panose="020B0604020202020204" pitchFamily="34" charset="0"/>
              </a:rPr>
              <a:t> for traversing or searching </a:t>
            </a:r>
            <a:r>
              <a:rPr lang="en-US" altLang="zh-CN" dirty="0">
                <a:latin typeface="Arial" panose="020B0604020202020204" pitchFamily="34" charset="0"/>
                <a:hlinkClick r:id="rId3" tooltip="Tree data stru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</a:t>
            </a:r>
            <a:r>
              <a:rPr lang="en-US" altLang="zh-CN" dirty="0">
                <a:latin typeface="Arial" panose="020B0604020202020204" pitchFamily="34" charset="0"/>
              </a:rPr>
              <a:t> or </a:t>
            </a:r>
            <a:r>
              <a:rPr lang="en-US" altLang="zh-CN" dirty="0">
                <a:latin typeface="Arial" panose="020B0604020202020204" pitchFamily="34" charset="0"/>
                <a:hlinkClick r:id="rId4" tooltip="Graph (data structu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</a:t>
            </a:r>
            <a:r>
              <a:rPr lang="en-US" altLang="zh-CN" dirty="0">
                <a:latin typeface="Arial" panose="020B0604020202020204" pitchFamily="34" charset="0"/>
              </a:rPr>
              <a:t> data structures. It starts at the </a:t>
            </a:r>
            <a:r>
              <a:rPr lang="en-US" altLang="zh-CN" dirty="0">
                <a:latin typeface="Arial" panose="020B0604020202020204" pitchFamily="34" charset="0"/>
                <a:hlinkClick r:id="rId5" tooltip="Tree (data structu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root</a:t>
            </a:r>
            <a:r>
              <a:rPr lang="en-US" altLang="zh-CN" dirty="0">
                <a:latin typeface="Arial" panose="020B0604020202020204" pitchFamily="34" charset="0"/>
              </a:rPr>
              <a:t> (or some arbitrary node of a graph, sometimes referred to as a 'search key'), and explores all of the neighbor nodes at the present depth prior to moving on to the nodes at the next depth level.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1BBC96E-5034-46FC-B1BB-AF0A9D42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1679" y="2829652"/>
            <a:ext cx="4223671" cy="3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76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309F5AB-9AEA-4FE0-ADBC-1709E878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392830E-5CEB-4E28-99C3-0C1C00C3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>
            <a:off x="477610" y="3153747"/>
            <a:ext cx="587830" cy="550506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03746BC-CD60-443C-B3F3-4440F37CE705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724CD7-A272-45BF-9BD3-6908B6683AE6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83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1ED004FB-8D05-4BA4-AF77-BAC00B37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 flipV="1">
            <a:off x="1597283" y="3163078"/>
            <a:ext cx="1220562" cy="62090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5EEB740-029F-46C5-86E0-3C8F7278F960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r>
              <a:rPr lang="en-US" altLang="zh-CN" sz="2800" b="1" dirty="0"/>
              <a:t> 6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974B4F-3BAD-48BB-A023-58FFED5C6DEB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44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5BA47C4-E838-428B-B6AB-166048F7F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>
            <a:off x="1502229" y="4059236"/>
            <a:ext cx="550506" cy="117316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E099BBB-4D8E-4BF3-9BEE-05279B7E750F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r>
              <a:rPr lang="en-US" altLang="zh-CN" sz="2800" b="1" dirty="0"/>
              <a:t> 6 9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F2C84E-274C-48CB-BDE9-5DE5A285C038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54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185BF09-F8F1-4093-A69B-BF6D66C7D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3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C0F518F-00AC-4E4C-BA1C-40ECF141F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0933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049C64-C5EE-43FA-ACF0-049365835317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6 9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26910F-08E2-423B-81A1-4BF516896610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96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786B8949-ADDA-450D-9562-713B3A4B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 flipV="1">
            <a:off x="3041780" y="2146041"/>
            <a:ext cx="242595" cy="485612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DAFBF69-A0F7-4F95-B4A3-41F5A2435EFB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en-US" altLang="zh-CN" sz="2800" b="1" dirty="0"/>
              <a:t> 9 4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AFB60-C100-4490-ACEF-7A2D3C1A977B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16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9628F14-C781-47C0-90E6-A4E78C45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 flipV="1">
            <a:off x="3359021" y="2696547"/>
            <a:ext cx="1520889" cy="149710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E2C45C7-12F4-4E61-8800-406108FE3B8E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en-US" altLang="zh-CN" sz="2800" b="1" dirty="0"/>
              <a:t> 9 4 8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0FF1BB-A1D7-4CC3-A453-2CA29408C114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37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D9E9E339-820D-4857-AF14-1B9DFB09A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>
            <a:off x="3228392" y="3100872"/>
            <a:ext cx="587828" cy="78066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504EB8E-D11C-4ECE-9CE9-E21FCBFC6F94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</a:t>
            </a:r>
            <a:r>
              <a:rPr lang="en-US" altLang="zh-CN" sz="2800" b="1" dirty="0"/>
              <a:t> 9 4 8 1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EFDE21-21E4-4BC4-81F2-B6CF7B9F545D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74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21CB762-B3B6-4661-8E47-54811113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740146-5AAB-4E0C-B6B1-769A0FF84706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9 4 8 1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0D8848-E3D4-4965-B8CD-1D19A5A0CFB3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81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249894C-FFA5-42F9-A2F1-4EB7217C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 flipV="1">
            <a:off x="2323322" y="5318449"/>
            <a:ext cx="1576874" cy="7464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5C64A77-A8B9-4903-9170-F5843C3B1456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9</a:t>
            </a:r>
            <a:r>
              <a:rPr lang="en-US" altLang="zh-CN" sz="2800" b="1" dirty="0"/>
              <a:t> 4 8 1 2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7305F8-344B-4A4D-B2F0-AB78B33AA64A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22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437A70F4-B36A-44D4-B237-D750C24FA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AEF875-DD3C-4EED-B628-E949A662629C}"/>
              </a:ext>
            </a:extLst>
          </p:cNvPr>
          <p:cNvCxnSpPr>
            <a:cxnSpLocks/>
          </p:cNvCxnSpPr>
          <p:nvPr/>
        </p:nvCxnSpPr>
        <p:spPr>
          <a:xfrm>
            <a:off x="2286000" y="5533053"/>
            <a:ext cx="578498" cy="363894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238E9F1-CB7F-45D5-85B1-6812C3421CDA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9</a:t>
            </a:r>
            <a:r>
              <a:rPr lang="en-US" altLang="zh-CN" sz="2800" b="1" dirty="0"/>
              <a:t> 4 8 1 2 3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83934C-AA79-4500-AE58-8B45860873E4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2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EFAE6452-D8DF-4504-BFC4-9A6ABE1F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7251"/>
            <a:ext cx="7315200" cy="4867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DFC740-0D5B-4AD4-A420-3BE30B2340D4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4 8 1 2 3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9590EC-89DF-4248-AD6B-039D4EC22ECF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751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A388345-317A-4E24-B6C8-885091CCD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CF01F3-BE87-40C6-A896-867E411DAED9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8 1 2 3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C6D1E-14B0-4614-97C5-9AFD878B79F7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155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F09B360-6560-40DD-927D-E2E02C80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C4E079-9342-49FC-846F-21A73F5322CF}"/>
              </a:ext>
            </a:extLst>
          </p:cNvPr>
          <p:cNvCxnSpPr>
            <a:cxnSpLocks/>
          </p:cNvCxnSpPr>
          <p:nvPr/>
        </p:nvCxnSpPr>
        <p:spPr>
          <a:xfrm>
            <a:off x="5103845" y="3023118"/>
            <a:ext cx="522514" cy="121806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B53E7C8-720B-4EF3-B294-F882F1371BC5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8</a:t>
            </a:r>
            <a:r>
              <a:rPr lang="en-US" altLang="zh-CN" sz="2800" b="1" dirty="0"/>
              <a:t> 1 2 3 7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BBCB40-CD19-466D-A2FA-FCBD7C31EE4B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21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438D65E-16F7-4D43-8DE9-C589C11E5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49F0822-BEE4-408D-910B-E8A29E4F71FD}"/>
              </a:ext>
            </a:extLst>
          </p:cNvPr>
          <p:cNvCxnSpPr>
            <a:cxnSpLocks/>
          </p:cNvCxnSpPr>
          <p:nvPr/>
        </p:nvCxnSpPr>
        <p:spPr>
          <a:xfrm>
            <a:off x="628650" y="3237722"/>
            <a:ext cx="435040" cy="410547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60BA068-30CC-4DD4-A3AE-1D3F2356362F}"/>
              </a:ext>
            </a:extLst>
          </p:cNvPr>
          <p:cNvGrpSpPr/>
          <p:nvPr/>
        </p:nvGrpSpPr>
        <p:grpSpPr>
          <a:xfrm>
            <a:off x="4479634" y="1625599"/>
            <a:ext cx="4035716" cy="892552"/>
            <a:chOff x="4479634" y="1625599"/>
            <a:chExt cx="4035716" cy="89255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44CCEB-7C02-4A8E-A993-84507DDDB0A4}"/>
                </a:ext>
              </a:extLst>
            </p:cNvPr>
            <p:cNvSpPr txBox="1"/>
            <p:nvPr/>
          </p:nvSpPr>
          <p:spPr>
            <a:xfrm>
              <a:off x="4479634" y="1625599"/>
              <a:ext cx="403571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5</a:t>
              </a:r>
              <a:endParaRPr lang="zh-CN" altLang="en-US" sz="2800" b="1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17BD7DC-86B4-4393-B9BB-49DBA8B3027F}"/>
                </a:ext>
              </a:extLst>
            </p:cNvPr>
            <p:cNvSpPr txBox="1"/>
            <p:nvPr/>
          </p:nvSpPr>
          <p:spPr>
            <a:xfrm>
              <a:off x="7757257" y="2148819"/>
              <a:ext cx="758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STACK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34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44F71D0-D804-4C1B-9022-0718B9852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56" y="1625599"/>
            <a:ext cx="7315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5C410D-9DA1-4416-8FE3-CCEEC816ACF3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1 2 3 7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6727C0-D8D4-444B-A916-E306F2DD8A84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792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D24C853-9BF4-402B-B023-08FBABEB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A81E05-46E0-4C61-AF6D-B040CC29845B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2 3 7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6F2210-FDC2-4240-B993-B490AECEF206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7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7E26D09-27E0-400D-9940-3CCB8DDD1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76470C-39AA-4F4C-863D-7D8DDE763C8F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3 7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A659AE-1597-4D3A-968E-339BA132CE8F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406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06547CB-5AB2-4AA2-96B5-81ACF3F75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CE7038-2E0E-4A5F-B064-FBC273429A7C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7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95748-17E7-4006-B9C3-C1B004AC9396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379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4610693-18FB-4DEF-84A6-942B7A7DC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56193E3-E664-455B-B1EE-BB926AC9DD06}"/>
              </a:ext>
            </a:extLst>
          </p:cNvPr>
          <p:cNvCxnSpPr>
            <a:cxnSpLocks/>
          </p:cNvCxnSpPr>
          <p:nvPr/>
        </p:nvCxnSpPr>
        <p:spPr>
          <a:xfrm>
            <a:off x="6223518" y="4619170"/>
            <a:ext cx="1287625" cy="251410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BEAD8D5-DBEA-4FB8-9E7F-3DE35A2E276C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7</a:t>
            </a:r>
            <a:r>
              <a:rPr lang="en-US" altLang="zh-CN" sz="2800" b="1" dirty="0"/>
              <a:t> 10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87DE16-8262-4936-A672-485D870DBCDD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70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3A27DB9-0B1A-4D08-9BDF-25423EA5A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823E4B-3C9C-4571-85DC-47C21A998DF0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10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7D1555-4A42-413D-9FA8-7B0D1AEAFA61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64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2ABE85F-12B3-449A-8E91-7B167E67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CE5AFA-8F7D-42B0-84E0-C325DA31974C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7CFC82-0F77-41CF-8726-BCE5D88F444A}"/>
              </a:ext>
            </a:extLst>
          </p:cNvPr>
          <p:cNvSpPr txBox="1"/>
          <p:nvPr/>
        </p:nvSpPr>
        <p:spPr>
          <a:xfrm>
            <a:off x="7655819" y="21488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91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54A35C6-3085-45AB-BFB2-C8441BF7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512" y="2155857"/>
            <a:ext cx="7038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1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27F1114-99D9-4128-BBAB-FDA4E307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037" y="1547035"/>
            <a:ext cx="70199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1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Breadth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F25A950-7606-477D-B114-25C1506A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9687" y="1929590"/>
            <a:ext cx="65246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15BE59C-B335-4C61-A926-452EBBFC2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58707C0-A949-4708-A3D2-F20EB366156B}"/>
              </a:ext>
            </a:extLst>
          </p:cNvPr>
          <p:cNvCxnSpPr>
            <a:cxnSpLocks/>
          </p:cNvCxnSpPr>
          <p:nvPr/>
        </p:nvCxnSpPr>
        <p:spPr>
          <a:xfrm flipV="1">
            <a:off x="1623528" y="3163078"/>
            <a:ext cx="1212978" cy="63012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35B9EB5-D49F-429F-B996-E2D95DF0DB57}"/>
              </a:ext>
            </a:extLst>
          </p:cNvPr>
          <p:cNvGrpSpPr/>
          <p:nvPr/>
        </p:nvGrpSpPr>
        <p:grpSpPr>
          <a:xfrm>
            <a:off x="4479634" y="1625599"/>
            <a:ext cx="4035716" cy="892552"/>
            <a:chOff x="4479634" y="1625599"/>
            <a:chExt cx="4035716" cy="8925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1C6B513-866D-49C7-A8C9-DE980DA255FF}"/>
                </a:ext>
              </a:extLst>
            </p:cNvPr>
            <p:cNvSpPr txBox="1"/>
            <p:nvPr/>
          </p:nvSpPr>
          <p:spPr>
            <a:xfrm>
              <a:off x="4479634" y="1625599"/>
              <a:ext cx="403571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5 6</a:t>
              </a:r>
              <a:endParaRPr lang="zh-CN" altLang="en-US" sz="28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70B16B-F0CC-4F9E-B977-B5E1E0D41112}"/>
                </a:ext>
              </a:extLst>
            </p:cNvPr>
            <p:cNvSpPr txBox="1"/>
            <p:nvPr/>
          </p:nvSpPr>
          <p:spPr>
            <a:xfrm>
              <a:off x="7757257" y="2148819"/>
              <a:ext cx="758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STACK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0873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Shortest Path Problem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553F310-E9C7-4EE9-ABD1-F91552A5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362944-8C38-43F7-B028-69E20C5634D5}"/>
              </a:ext>
            </a:extLst>
          </p:cNvPr>
          <p:cNvSpPr/>
          <p:nvPr/>
        </p:nvSpPr>
        <p:spPr>
          <a:xfrm>
            <a:off x="914401" y="3526971"/>
            <a:ext cx="737118" cy="690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80BCB2-425C-4FF0-BAE9-21C345CAF8CC}"/>
              </a:ext>
            </a:extLst>
          </p:cNvPr>
          <p:cNvSpPr/>
          <p:nvPr/>
        </p:nvSpPr>
        <p:spPr>
          <a:xfrm>
            <a:off x="7492483" y="4463143"/>
            <a:ext cx="737118" cy="69046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B98EC03-BDBD-4686-8385-56058B83634C}"/>
              </a:ext>
            </a:extLst>
          </p:cNvPr>
          <p:cNvCxnSpPr>
            <a:cxnSpLocks/>
          </p:cNvCxnSpPr>
          <p:nvPr/>
        </p:nvCxnSpPr>
        <p:spPr>
          <a:xfrm flipH="1" flipV="1">
            <a:off x="1819469" y="4133461"/>
            <a:ext cx="5495732" cy="88640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5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Shortest Path Problem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9D13613-EF16-478F-A965-41765036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5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Connected Components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AA0C78-FC86-4E9B-AA4C-0A4B343A31F8}"/>
              </a:ext>
            </a:extLst>
          </p:cNvPr>
          <p:cNvSpPr/>
          <p:nvPr/>
        </p:nvSpPr>
        <p:spPr>
          <a:xfrm>
            <a:off x="628651" y="1382779"/>
            <a:ext cx="78866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/>
            <a:r>
              <a:rPr lang="en-US" altLang="zh-CN" sz="2000" dirty="0">
                <a:latin typeface="Arial" panose="020B0604020202020204" pitchFamily="34" charset="0"/>
              </a:rPr>
              <a:t>	In </a:t>
            </a:r>
            <a:r>
              <a:rPr lang="en-US" altLang="zh-CN" sz="2000" u="sng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theory</a:t>
            </a:r>
            <a:r>
              <a:rPr lang="en-US" altLang="zh-CN" sz="2000" dirty="0">
                <a:latin typeface="Arial" panose="020B0604020202020204" pitchFamily="34" charset="0"/>
              </a:rPr>
              <a:t>, a </a:t>
            </a:r>
            <a:r>
              <a:rPr lang="en-US" altLang="zh-CN" sz="2000" b="1" dirty="0">
                <a:latin typeface="Arial" panose="020B0604020202020204" pitchFamily="34" charset="0"/>
              </a:rPr>
              <a:t>component</a:t>
            </a:r>
            <a:r>
              <a:rPr lang="en-US" altLang="zh-CN" sz="2000" dirty="0">
                <a:latin typeface="Arial" panose="020B0604020202020204" pitchFamily="34" charset="0"/>
              </a:rPr>
              <a:t>, sometimes called a </a:t>
            </a:r>
            <a:r>
              <a:rPr lang="en-US" altLang="zh-CN" sz="2000" b="1" dirty="0">
                <a:latin typeface="Arial" panose="020B0604020202020204" pitchFamily="34" charset="0"/>
              </a:rPr>
              <a:t>connected component</a:t>
            </a:r>
            <a:r>
              <a:rPr lang="en-US" altLang="zh-CN" sz="2000" dirty="0">
                <a:latin typeface="Arial" panose="020B0604020202020204" pitchFamily="34" charset="0"/>
              </a:rPr>
              <a:t>, of an </a:t>
            </a:r>
            <a:r>
              <a:rPr lang="en-US" altLang="zh-CN" sz="2000" dirty="0">
                <a:latin typeface="Arial" panose="020B0604020202020204" pitchFamily="34" charset="0"/>
                <a:hlinkClick r:id="rId3" tooltip="Un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undirected graph</a:t>
            </a:r>
            <a:r>
              <a:rPr lang="en-US" altLang="zh-CN" sz="2000" dirty="0">
                <a:latin typeface="Arial" panose="020B0604020202020204" pitchFamily="34" charset="0"/>
              </a:rPr>
              <a:t> is a </a:t>
            </a:r>
            <a:r>
              <a:rPr lang="en-US" altLang="zh-CN" sz="2000" dirty="0">
                <a:latin typeface="Arial" panose="020B0604020202020204" pitchFamily="34" charset="0"/>
                <a:hlinkClick r:id="rId4" tooltip="Subgraph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subgraph</a:t>
            </a:r>
            <a:r>
              <a:rPr lang="en-US" altLang="zh-CN" sz="2000" dirty="0">
                <a:latin typeface="Arial" panose="020B0604020202020204" pitchFamily="34" charset="0"/>
              </a:rPr>
              <a:t> in which any two </a:t>
            </a:r>
            <a:r>
              <a:rPr lang="en-US" altLang="zh-CN" sz="20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2000" dirty="0">
                <a:latin typeface="Arial" panose="020B0604020202020204" pitchFamily="34" charset="0"/>
              </a:rPr>
              <a:t> are </a:t>
            </a:r>
            <a:r>
              <a:rPr lang="en-US" altLang="zh-CN" sz="2000" dirty="0">
                <a:latin typeface="Arial" panose="020B0604020202020204" pitchFamily="34" charset="0"/>
                <a:hlinkClick r:id="rId6" tooltip="Conn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connected</a:t>
            </a:r>
            <a:r>
              <a:rPr lang="en-US" altLang="zh-CN" sz="2000" dirty="0">
                <a:latin typeface="Arial" panose="020B0604020202020204" pitchFamily="34" charset="0"/>
              </a:rPr>
              <a:t> to each other by </a:t>
            </a:r>
            <a:r>
              <a:rPr lang="en-US" altLang="zh-CN" sz="2000" dirty="0">
                <a:latin typeface="Arial" panose="020B0604020202020204" pitchFamily="34" charset="0"/>
                <a:hlinkClick r:id="rId7" tooltip="Path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paths</a:t>
            </a:r>
            <a:r>
              <a:rPr lang="en-US" altLang="zh-CN" sz="2000" dirty="0">
                <a:latin typeface="Arial" panose="020B0604020202020204" pitchFamily="34" charset="0"/>
              </a:rPr>
              <a:t>, and which is connected to no additional vertices in the </a:t>
            </a:r>
            <a:r>
              <a:rPr lang="en-US" altLang="zh-CN" sz="2000" dirty="0">
                <a:latin typeface="Arial" panose="020B0604020202020204" pitchFamily="34" charset="0"/>
                <a:hlinkClick r:id="rId8" tooltip="Glossary of graph theory term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supergraph</a:t>
            </a:r>
            <a:r>
              <a:rPr lang="en-US" altLang="zh-CN" sz="2000" dirty="0">
                <a:latin typeface="Arial" panose="020B0604020202020204" pitchFamily="34" charset="0"/>
              </a:rPr>
              <a:t>. For example, the graph shown in the illustration has three components. A vertex with no incident edges is itself a component. A graph that is itself connected has exactly one component, consisting of the whole graph.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A825AF-F2C8-4C84-B093-2EA1A9B1A7EB}"/>
              </a:ext>
            </a:extLst>
          </p:cNvPr>
          <p:cNvSpPr/>
          <p:nvPr/>
        </p:nvSpPr>
        <p:spPr>
          <a:xfrm>
            <a:off x="2883911" y="6123542"/>
            <a:ext cx="3041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 graph with 5 components.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75E0697-5DDA-43C1-92BE-365AE7D856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51" y="3937325"/>
            <a:ext cx="3743132" cy="194207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3BA8214E-4357-4D5E-A0FF-8A9BDFE416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97232" y="3830164"/>
            <a:ext cx="4000880" cy="2049231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1DBF416D-D0CB-43A9-B06E-62E4507EB08F}"/>
              </a:ext>
            </a:extLst>
          </p:cNvPr>
          <p:cNvSpPr/>
          <p:nvPr/>
        </p:nvSpPr>
        <p:spPr>
          <a:xfrm>
            <a:off x="4388109" y="4591154"/>
            <a:ext cx="592796" cy="52724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52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Connected Components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7B0F262-7F42-4739-A7DE-67644CBE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542" y="1690689"/>
            <a:ext cx="4108915" cy="46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1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Connected Components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23DCBFD-E2D3-4D83-BB79-1D0659BE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3948" y="1690689"/>
            <a:ext cx="4096103" cy="45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Connected Components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D34517C-0307-4C1B-B554-6CB2F072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260" y="1774944"/>
            <a:ext cx="3426022" cy="384208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BAA09DF-22DF-4553-A7D3-1F08568B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488" y="1781930"/>
            <a:ext cx="3426022" cy="38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Connected Components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010ABAF-AD45-4E0A-BF2D-046C5305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282" y="1690689"/>
            <a:ext cx="5165435" cy="4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0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9FF0894-AC6B-4C9F-98D5-17663561B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4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6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7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</p:spTree>
    <p:extLst>
      <p:ext uri="{BB962C8B-B14F-4D97-AF65-F5344CB8AC3E}">
        <p14:creationId xmlns:p14="http://schemas.microsoft.com/office/powerpoint/2010/main" val="3711331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8C2EAA1-1939-4FA0-AB5C-173EF0648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21C1D9-AE48-4D03-A3A0-E8BDDF465018}"/>
              </a:ext>
            </a:extLst>
          </p:cNvPr>
          <p:cNvCxnSpPr>
            <a:cxnSpLocks/>
          </p:cNvCxnSpPr>
          <p:nvPr/>
        </p:nvCxnSpPr>
        <p:spPr>
          <a:xfrm flipH="1">
            <a:off x="7235950" y="2929812"/>
            <a:ext cx="620426" cy="37009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E8AD94-1DDD-4910-A784-69CD867C9B73}"/>
              </a:ext>
            </a:extLst>
          </p:cNvPr>
          <p:cNvSpPr txBox="1"/>
          <p:nvPr/>
        </p:nvSpPr>
        <p:spPr>
          <a:xfrm>
            <a:off x="2005789" y="5167311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_ _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63713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699AF7F-B3C1-465D-9F18-D75F28A7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4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6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7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21C1D9-AE48-4D03-A3A0-E8BDDF465018}"/>
              </a:ext>
            </a:extLst>
          </p:cNvPr>
          <p:cNvCxnSpPr>
            <a:cxnSpLocks/>
          </p:cNvCxnSpPr>
          <p:nvPr/>
        </p:nvCxnSpPr>
        <p:spPr>
          <a:xfrm flipH="1">
            <a:off x="6008914" y="3638938"/>
            <a:ext cx="704461" cy="69800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57563D5-71A2-4D6D-8EC5-19F6B076E60A}"/>
              </a:ext>
            </a:extLst>
          </p:cNvPr>
          <p:cNvSpPr txBox="1"/>
          <p:nvPr/>
        </p:nvSpPr>
        <p:spPr>
          <a:xfrm>
            <a:off x="2005789" y="5167311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_ _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408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5CD1BD8-615E-4E22-A164-D6FBAFFD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6836AE7-7522-4557-A968-C3157A257D3D}"/>
              </a:ext>
            </a:extLst>
          </p:cNvPr>
          <p:cNvCxnSpPr>
            <a:cxnSpLocks/>
          </p:cNvCxnSpPr>
          <p:nvPr/>
        </p:nvCxnSpPr>
        <p:spPr>
          <a:xfrm flipV="1">
            <a:off x="3275047" y="2649894"/>
            <a:ext cx="1586202" cy="15197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4535427-6A13-46BA-95F9-52ECABAF79D0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C6713-1780-40FC-8B91-B6A8503F8113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86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AEB3F1F-88D0-41F0-A857-B4A9B848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4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6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7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21C1D9-AE48-4D03-A3A0-E8BDDF465018}"/>
              </a:ext>
            </a:extLst>
          </p:cNvPr>
          <p:cNvCxnSpPr>
            <a:cxnSpLocks/>
          </p:cNvCxnSpPr>
          <p:nvPr/>
        </p:nvCxnSpPr>
        <p:spPr>
          <a:xfrm>
            <a:off x="6060233" y="4795934"/>
            <a:ext cx="1852126" cy="933062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B984E55-45C9-46AD-9319-55FDE113D619}"/>
              </a:ext>
            </a:extLst>
          </p:cNvPr>
          <p:cNvSpPr txBox="1"/>
          <p:nvPr/>
        </p:nvSpPr>
        <p:spPr>
          <a:xfrm>
            <a:off x="2005789" y="5167311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_ _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7961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9CCE515-1559-488F-845F-22BBDE320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4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5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6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7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_ 6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3671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254BA6A-587E-4E32-929B-228A0E3F0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6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_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26C05558-5CD6-431F-9B81-AFA0E7339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2EB99D5-84C4-486D-B60C-A073CFEA2FA7}"/>
              </a:ext>
            </a:extLst>
          </p:cNvPr>
          <p:cNvCxnSpPr>
            <a:cxnSpLocks/>
          </p:cNvCxnSpPr>
          <p:nvPr/>
        </p:nvCxnSpPr>
        <p:spPr>
          <a:xfrm>
            <a:off x="7049278" y="3694921"/>
            <a:ext cx="0" cy="642020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690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_ 8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12D73C5-3156-4E31-8769-F0946E3C6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39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4 8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8958498-8CFC-4C62-8003-035D0E4A0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0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4 8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BFA13F2-5967-440B-95A8-EA5CBF1AD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14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_ 4 8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0F884DA1-3AC4-4EE2-80B3-891195355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CC3B3B-9844-4FBB-97BE-ABA44B024237}"/>
              </a:ext>
            </a:extLst>
          </p:cNvPr>
          <p:cNvCxnSpPr>
            <a:cxnSpLocks/>
          </p:cNvCxnSpPr>
          <p:nvPr/>
        </p:nvCxnSpPr>
        <p:spPr>
          <a:xfrm flipH="1">
            <a:off x="4926563" y="2521059"/>
            <a:ext cx="704462" cy="725994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211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_ 7 4 8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98AE1E1-30EB-485F-8001-2DD1A82F9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8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3 7 4 8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082F4B10-E13A-43C1-BC59-936DF6BAD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2C3C2E0-05F0-4BB2-B76B-388A299BD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21A5732-7938-4AFD-A019-CC8D92BE78E4}"/>
              </a:ext>
            </a:extLst>
          </p:cNvPr>
          <p:cNvCxnSpPr>
            <a:cxnSpLocks/>
          </p:cNvCxnSpPr>
          <p:nvPr/>
        </p:nvCxnSpPr>
        <p:spPr>
          <a:xfrm>
            <a:off x="5309118" y="2951162"/>
            <a:ext cx="503853" cy="1256944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F73ABB7-4CB5-4239-B769-76BAC8804369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BCF76-3802-4E10-9C26-A0F2275F3AE4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051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3 7 4 8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B495CD1-3D14-4541-B686-B745A4EE0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60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_ 3 7 4 8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0D26332-EAD6-4B54-B470-2DD2BA81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882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27B894E-FBDE-4432-8E9A-A1894E8C8AF3}"/>
              </a:ext>
            </a:extLst>
          </p:cNvPr>
          <p:cNvCxnSpPr>
            <a:cxnSpLocks/>
          </p:cNvCxnSpPr>
          <p:nvPr/>
        </p:nvCxnSpPr>
        <p:spPr>
          <a:xfrm>
            <a:off x="6041572" y="1168121"/>
            <a:ext cx="816428" cy="80063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815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_ 2 3 7 4 8 5 6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F2ED9EE-AB47-4901-97A1-580541FD5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90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E6DA7-1C87-4026-BF23-CB4708CB0702}"/>
              </a:ext>
            </a:extLst>
          </p:cNvPr>
          <p:cNvSpPr/>
          <p:nvPr/>
        </p:nvSpPr>
        <p:spPr>
          <a:xfrm>
            <a:off x="628650" y="2521059"/>
            <a:ext cx="3458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</a:rPr>
              <a:t>In </a:t>
            </a:r>
            <a:r>
              <a:rPr lang="en-US" altLang="zh-CN" sz="1600" dirty="0">
                <a:latin typeface="Arial" panose="020B0604020202020204" pitchFamily="34" charset="0"/>
                <a:hlinkClick r:id="rId2" tooltip="Computer sci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science</a:t>
            </a:r>
            <a:r>
              <a:rPr lang="en-US" altLang="zh-CN" sz="1600" dirty="0">
                <a:latin typeface="Arial" panose="020B0604020202020204" pitchFamily="34" charset="0"/>
              </a:rPr>
              <a:t>, a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sort</a:t>
            </a:r>
            <a:r>
              <a:rPr lang="en-US" altLang="zh-CN" sz="1600" dirty="0">
                <a:latin typeface="Arial" panose="020B0604020202020204" pitchFamily="34" charset="0"/>
              </a:rPr>
              <a:t> or </a:t>
            </a:r>
            <a:r>
              <a:rPr lang="en-US" altLang="zh-CN" sz="1600" b="1" dirty="0">
                <a:latin typeface="Arial" panose="020B0604020202020204" pitchFamily="34" charset="0"/>
              </a:rPr>
              <a:t>topological ordering</a:t>
            </a:r>
            <a:r>
              <a:rPr lang="en-US" altLang="zh-CN" sz="1600" dirty="0">
                <a:latin typeface="Arial" panose="020B0604020202020204" pitchFamily="34" charset="0"/>
              </a:rPr>
              <a:t> of a </a:t>
            </a:r>
            <a:r>
              <a:rPr lang="en-US" altLang="zh-CN" sz="1600" dirty="0">
                <a:latin typeface="Arial" panose="020B0604020202020204" pitchFamily="34" charset="0"/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-US" altLang="zh-CN" sz="1600" dirty="0">
                <a:latin typeface="Arial" panose="020B0604020202020204" pitchFamily="34" charset="0"/>
              </a:rPr>
              <a:t> is a </a:t>
            </a:r>
            <a:r>
              <a:rPr lang="en-US" altLang="zh-CN" sz="1600" dirty="0">
                <a:latin typeface="Arial" panose="020B0604020202020204" pitchFamily="34" charset="0"/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-US" altLang="zh-CN" sz="1600" dirty="0">
                <a:latin typeface="Arial" panose="020B0604020202020204" pitchFamily="34" charset="0"/>
              </a:rPr>
              <a:t> of its </a:t>
            </a:r>
            <a:r>
              <a:rPr lang="en-US" altLang="zh-CN" sz="1600" dirty="0">
                <a:latin typeface="Arial" panose="020B0604020202020204" pitchFamily="34" charset="0"/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-US" altLang="zh-CN" sz="1600" dirty="0">
                <a:latin typeface="Arial" panose="020B0604020202020204" pitchFamily="34" charset="0"/>
              </a:rPr>
              <a:t> such that for every directed edge </a:t>
            </a:r>
            <a:r>
              <a:rPr lang="en-US" altLang="zh-CN" sz="1600" i="1" dirty="0" err="1">
                <a:latin typeface="Arial" panose="020B0604020202020204" pitchFamily="34" charset="0"/>
              </a:rPr>
              <a:t>uv</a:t>
            </a:r>
            <a:r>
              <a:rPr lang="en-US" altLang="zh-CN" sz="1600" dirty="0">
                <a:latin typeface="Arial" panose="020B0604020202020204" pitchFamily="34" charset="0"/>
              </a:rPr>
              <a:t> from vertex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to vertex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, </a:t>
            </a:r>
            <a:r>
              <a:rPr lang="en-US" altLang="zh-CN" sz="1600" i="1" dirty="0">
                <a:latin typeface="Arial" panose="020B0604020202020204" pitchFamily="34" charset="0"/>
              </a:rPr>
              <a:t>u</a:t>
            </a:r>
            <a:r>
              <a:rPr lang="en-US" altLang="zh-CN" sz="1600" dirty="0">
                <a:latin typeface="Arial" panose="020B0604020202020204" pitchFamily="34" charset="0"/>
              </a:rPr>
              <a:t> comes before </a:t>
            </a:r>
            <a:r>
              <a:rPr lang="en-US" altLang="zh-CN" sz="1600" i="1" dirty="0">
                <a:latin typeface="Arial" panose="020B0604020202020204" pitchFamily="34" charset="0"/>
              </a:rPr>
              <a:t>v</a:t>
            </a:r>
            <a:r>
              <a:rPr lang="en-US" altLang="zh-CN" sz="1600" dirty="0">
                <a:latin typeface="Arial" panose="020B0604020202020204" pitchFamily="34" charset="0"/>
              </a:rPr>
              <a:t> in the ordering.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6120D-D40D-4755-98E2-1C8A6FF20106}"/>
              </a:ext>
            </a:extLst>
          </p:cNvPr>
          <p:cNvSpPr txBox="1"/>
          <p:nvPr/>
        </p:nvSpPr>
        <p:spPr>
          <a:xfrm>
            <a:off x="2005789" y="5167311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1 2 3 7 4 8 5 6</a:t>
            </a:r>
            <a:endParaRPr lang="zh-CN" altLang="en-US" sz="3600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E4F24A4-87C0-4EAE-872F-6B714C22D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4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A02F3F4-4F87-4FBF-81F3-B96132E7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411" y="1567857"/>
            <a:ext cx="7011178" cy="47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71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Topological Sort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D5D43FC-5B16-4185-A7CA-186BFE8C3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450" y="1776412"/>
            <a:ext cx="65151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9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AA636E6-66A8-49B7-BD3C-9A273F80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916BE2CE-DB3C-4006-9F18-2765DB060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876800" cy="762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03EC83-8738-4C70-A47D-29AA14407CAA}"/>
              </a:ext>
            </a:extLst>
          </p:cNvPr>
          <p:cNvSpPr/>
          <p:nvPr/>
        </p:nvSpPr>
        <p:spPr>
          <a:xfrm>
            <a:off x="5449074" y="729000"/>
            <a:ext cx="709127" cy="638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75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26D224C-D4DF-4FCF-B7EE-38726B3B6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A3A82D3-F769-466C-94E0-A4D6F93D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61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5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5D2CB81-DD20-4BC0-AB98-31F5E86B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6D863EF4-C355-4770-A14E-6F5B8290D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448175" cy="762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A379534-7120-4419-B2CD-DB06077F5005}"/>
              </a:ext>
            </a:extLst>
          </p:cNvPr>
          <p:cNvCxnSpPr>
            <a:cxnSpLocks/>
          </p:cNvCxnSpPr>
          <p:nvPr/>
        </p:nvCxnSpPr>
        <p:spPr>
          <a:xfrm>
            <a:off x="6041572" y="1168121"/>
            <a:ext cx="816428" cy="80063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310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ECCE63C-CB0B-443C-9989-5BDC9035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4BF4FFE-B506-489B-9458-A2016FFC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267200" cy="762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8F592D9-2E2D-412B-8DB6-39F04B2D2BCC}"/>
              </a:ext>
            </a:extLst>
          </p:cNvPr>
          <p:cNvCxnSpPr>
            <a:cxnSpLocks/>
          </p:cNvCxnSpPr>
          <p:nvPr/>
        </p:nvCxnSpPr>
        <p:spPr>
          <a:xfrm>
            <a:off x="5910943" y="1367523"/>
            <a:ext cx="0" cy="646331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52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B467C4C-82F5-424E-B22B-7CF50D414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C676D7-7D79-44E8-B075-475EFD2BD568}"/>
              </a:ext>
            </a:extLst>
          </p:cNvPr>
          <p:cNvCxnSpPr>
            <a:cxnSpLocks/>
          </p:cNvCxnSpPr>
          <p:nvPr/>
        </p:nvCxnSpPr>
        <p:spPr>
          <a:xfrm>
            <a:off x="6102222" y="4357396"/>
            <a:ext cx="1539549" cy="298580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2D188BC-B095-4957-80BE-CA2C1DF23474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EF57A-0D76-4917-A1EB-7C6AAE5C5DEA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5 6 8 7 10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3028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CE054E05-845B-4A46-9672-9A5E1E658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38691FD-4965-44D3-859C-5E11AB8C7316}"/>
              </a:ext>
            </a:extLst>
          </p:cNvPr>
          <p:cNvCxnSpPr>
            <a:cxnSpLocks/>
          </p:cNvCxnSpPr>
          <p:nvPr/>
        </p:nvCxnSpPr>
        <p:spPr>
          <a:xfrm flipH="1">
            <a:off x="4674637" y="1289689"/>
            <a:ext cx="919066" cy="1810844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形 7">
            <a:extLst>
              <a:ext uri="{FF2B5EF4-FFF2-40B4-BE49-F238E27FC236}">
                <a16:creationId xmlns:a16="http://schemas.microsoft.com/office/drawing/2014/main" id="{4CCC5FED-AEC0-46C8-BF12-D16FBAB75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00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6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8E84079-C902-4316-B612-BAB397C6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CCC5FED-AEC0-46C8-BF12-D16FBAB75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00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4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2EBF246-5B3F-4316-8C8A-3A89C474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A8BDBCF-3E9F-4572-97D9-13EB737706B7}"/>
              </a:ext>
            </a:extLst>
          </p:cNvPr>
          <p:cNvCxnSpPr>
            <a:cxnSpLocks/>
          </p:cNvCxnSpPr>
          <p:nvPr/>
        </p:nvCxnSpPr>
        <p:spPr>
          <a:xfrm>
            <a:off x="7179906" y="2453563"/>
            <a:ext cx="0" cy="709515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5517A01F-89FE-4FFA-A6C3-72D9D5BD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3848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6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492F8B8-4CFF-4D9E-86BE-52F078478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517A01F-89FE-4FFA-A6C3-72D9D5BD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3848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3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73D5BBE-4A5E-473D-AACF-D45FF812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69B37EB-3A28-4F53-A47C-8B1F3522D261}"/>
              </a:ext>
            </a:extLst>
          </p:cNvPr>
          <p:cNvCxnSpPr>
            <a:cxnSpLocks/>
          </p:cNvCxnSpPr>
          <p:nvPr/>
        </p:nvCxnSpPr>
        <p:spPr>
          <a:xfrm>
            <a:off x="6125547" y="2388248"/>
            <a:ext cx="732453" cy="68152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CD756528-037B-4F69-8131-707F5187E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429240"/>
            <a:ext cx="3952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99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E4EA456-A22D-40A5-8BD7-879678BD4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2AC210-0EAC-4F4D-AA06-8CE4DAC48F63}"/>
              </a:ext>
            </a:extLst>
          </p:cNvPr>
          <p:cNvCxnSpPr>
            <a:cxnSpLocks/>
          </p:cNvCxnSpPr>
          <p:nvPr/>
        </p:nvCxnSpPr>
        <p:spPr>
          <a:xfrm>
            <a:off x="5994919" y="2556394"/>
            <a:ext cx="0" cy="1745212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AD3FFED4-9707-4DDB-B6C2-891B824E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490477"/>
            <a:ext cx="3886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E4EA456-A22D-40A5-8BD7-879678BD4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2AC210-0EAC-4F4D-AA06-8CE4DAC48F63}"/>
              </a:ext>
            </a:extLst>
          </p:cNvPr>
          <p:cNvCxnSpPr>
            <a:cxnSpLocks/>
          </p:cNvCxnSpPr>
          <p:nvPr/>
        </p:nvCxnSpPr>
        <p:spPr>
          <a:xfrm flipH="1">
            <a:off x="4926563" y="2556394"/>
            <a:ext cx="695131" cy="709320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1B3824CC-E7B8-4BDF-AF0A-69467C8B2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6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EBAF4DA9-D609-4E6A-A496-F7F805F8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97AD38A-2DFA-47C0-B8AE-009050FE4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50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717869D-351A-4BB8-AB86-206CB300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0EE96B9C-256B-4D25-8251-425488E4F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76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99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8AABA6A7-21DE-4786-8C9F-65C38750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75FF9A1-E1F0-4B10-A883-68C7075690CB}"/>
              </a:ext>
            </a:extLst>
          </p:cNvPr>
          <p:cNvCxnSpPr>
            <a:cxnSpLocks/>
          </p:cNvCxnSpPr>
          <p:nvPr/>
        </p:nvCxnSpPr>
        <p:spPr>
          <a:xfrm>
            <a:off x="7198568" y="3694729"/>
            <a:ext cx="928395" cy="1828993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E96D062C-37B9-4FA4-AD59-1236D4AFA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17" y="5367000"/>
            <a:ext cx="4029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4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Depth First Search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B42B7CA-7DC1-4508-8FBD-010B0FEE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25599"/>
            <a:ext cx="7315200" cy="48672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437E4F-7621-480D-8F50-EBF6BAF20566}"/>
              </a:ext>
            </a:extLst>
          </p:cNvPr>
          <p:cNvCxnSpPr/>
          <p:nvPr/>
        </p:nvCxnSpPr>
        <p:spPr>
          <a:xfrm flipH="1" flipV="1">
            <a:off x="6148873" y="4404049"/>
            <a:ext cx="1464907" cy="27991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BBE0238-B69F-42D3-89D4-CC0BDB7834FA}"/>
              </a:ext>
            </a:extLst>
          </p:cNvPr>
          <p:cNvSpPr txBox="1"/>
          <p:nvPr/>
        </p:nvSpPr>
        <p:spPr>
          <a:xfrm>
            <a:off x="7757257" y="2148819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EE99F8-6BCE-4BD9-9204-D49E8AA3E9C9}"/>
              </a:ext>
            </a:extLst>
          </p:cNvPr>
          <p:cNvSpPr txBox="1"/>
          <p:nvPr/>
        </p:nvSpPr>
        <p:spPr>
          <a:xfrm>
            <a:off x="4479634" y="1625599"/>
            <a:ext cx="40357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5 6 8 7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86192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EBC9905-B085-4AAA-BF19-F0D2D6A2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75FF9A1-E1F0-4B10-A883-68C7075690CB}"/>
              </a:ext>
            </a:extLst>
          </p:cNvPr>
          <p:cNvCxnSpPr>
            <a:cxnSpLocks/>
          </p:cNvCxnSpPr>
          <p:nvPr/>
        </p:nvCxnSpPr>
        <p:spPr>
          <a:xfrm>
            <a:off x="7170575" y="3694729"/>
            <a:ext cx="0" cy="69065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0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EBC9905-B085-4AAA-BF19-F0D2D6A2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75FF9A1-E1F0-4B10-A883-68C7075690CB}"/>
              </a:ext>
            </a:extLst>
          </p:cNvPr>
          <p:cNvCxnSpPr>
            <a:cxnSpLocks/>
          </p:cNvCxnSpPr>
          <p:nvPr/>
        </p:nvCxnSpPr>
        <p:spPr>
          <a:xfrm flipH="1">
            <a:off x="6139543" y="3788229"/>
            <a:ext cx="755779" cy="74644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4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613EBA3-6F48-4B04-B9D1-B04E8EB3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136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613EBA3-6F48-4B04-B9D1-B04E8EB3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75FF9A1-E1F0-4B10-A883-68C7075690CB}"/>
              </a:ext>
            </a:extLst>
          </p:cNvPr>
          <p:cNvCxnSpPr>
            <a:cxnSpLocks/>
          </p:cNvCxnSpPr>
          <p:nvPr/>
        </p:nvCxnSpPr>
        <p:spPr>
          <a:xfrm>
            <a:off x="6034798" y="4879911"/>
            <a:ext cx="1774924" cy="868089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6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785F0505-8165-473F-B71A-11640AB4A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0975" y="1092874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5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C989551-092E-401B-80AA-7A84BD035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246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SSSP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shortest path  on directed acyclic graph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CACF22F-8ABB-46FE-BFB1-F3E0F652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1" y="5367000"/>
            <a:ext cx="3962400" cy="762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8D262EAE-279E-4116-965A-6F3AD463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86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SS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>
                <a:solidFill>
                  <a:schemeClr val="accent2"/>
                </a:solidFill>
              </a:rPr>
              <a:t>P on DAG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F7D85-04BF-4A44-8787-6271E4D8139B}"/>
              </a:ext>
            </a:extLst>
          </p:cNvPr>
          <p:cNvSpPr/>
          <p:nvPr/>
        </p:nvSpPr>
        <p:spPr>
          <a:xfrm>
            <a:off x="1015317" y="1367523"/>
            <a:ext cx="288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single source </a:t>
            </a:r>
            <a:r>
              <a:rPr lang="en-US" altLang="zh-CN" dirty="0">
                <a:solidFill>
                  <a:srgbClr val="FF0000"/>
                </a:solidFill>
                <a:latin typeface="Source Sans Pro" panose="020B0604020202020204" pitchFamily="34" charset="0"/>
              </a:rPr>
              <a:t>longest</a:t>
            </a:r>
            <a:r>
              <a:rPr lang="en-US" altLang="zh-CN" dirty="0">
                <a:solidFill>
                  <a:srgbClr val="C76C29"/>
                </a:solidFill>
                <a:latin typeface="Source Sans Pro" panose="020B0604020202020204" pitchFamily="34" charset="0"/>
              </a:rPr>
              <a:t> path  on directed acyclic graph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A7B2C80-2EA3-4F43-A79B-F690A722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0975" y="729000"/>
            <a:ext cx="4224375" cy="54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FB5C26-5CB1-4A31-A551-54C38856E036}"/>
              </a:ext>
            </a:extLst>
          </p:cNvPr>
          <p:cNvSpPr/>
          <p:nvPr/>
        </p:nvSpPr>
        <p:spPr>
          <a:xfrm>
            <a:off x="5449074" y="729000"/>
            <a:ext cx="709127" cy="638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784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A5889F-A0BC-42B8-914D-6647F0D8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8" y="1690689"/>
            <a:ext cx="70441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4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F09F-65E6-48FC-BFE7-28A9CD8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Negative Cycles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7C0B6-75CB-4372-957D-7C96F3F8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50" y="1690689"/>
            <a:ext cx="7195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2219</Words>
  <Application>Microsoft Office PowerPoint</Application>
  <PresentationFormat>全屏显示(4:3)</PresentationFormat>
  <Paragraphs>271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7" baseType="lpstr">
      <vt:lpstr>等线</vt:lpstr>
      <vt:lpstr>等线 Light</vt:lpstr>
      <vt:lpstr>Arial</vt:lpstr>
      <vt:lpstr>Calibri</vt:lpstr>
      <vt:lpstr>Calibri Light</vt:lpstr>
      <vt:lpstr>Source Sans Pro</vt:lpstr>
      <vt:lpstr>Office 主题​​</vt:lpstr>
      <vt:lpstr>Graph Search Algorithms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Shortest Path Problem</vt:lpstr>
      <vt:lpstr>Shortest Path Problem</vt:lpstr>
      <vt:lpstr>Connected Components</vt:lpstr>
      <vt:lpstr>Connected Components</vt:lpstr>
      <vt:lpstr>Connected Components</vt:lpstr>
      <vt:lpstr>Connected Components</vt:lpstr>
      <vt:lpstr>Connected Components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SSSP on DAG</vt:lpstr>
      <vt:lpstr>SSLP on DAG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Negative Cycles</vt:lpstr>
      <vt:lpstr>Dijkstra algorithm Bellman-Ford Algorithm Floyd-Warshall algorithm 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Search Algorithms</dc:title>
  <dc:creator>tanganke</dc:creator>
  <cp:lastModifiedBy>tanganke</cp:lastModifiedBy>
  <cp:revision>49</cp:revision>
  <dcterms:created xsi:type="dcterms:W3CDTF">2020-10-08T08:01:26Z</dcterms:created>
  <dcterms:modified xsi:type="dcterms:W3CDTF">2020-10-20T14:40:21Z</dcterms:modified>
  <cp:contentStatus/>
</cp:coreProperties>
</file>